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charts/colors6.xml" ContentType="application/vnd.ms-office.chartcolor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charts/style6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olors5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77" r:id="rId2"/>
    <p:sldId id="371" r:id="rId3"/>
    <p:sldId id="463" r:id="rId4"/>
    <p:sldId id="465" r:id="rId5"/>
    <p:sldId id="464" r:id="rId6"/>
    <p:sldId id="466" r:id="rId7"/>
    <p:sldId id="467" r:id="rId8"/>
    <p:sldId id="468" r:id="rId9"/>
    <p:sldId id="471" r:id="rId10"/>
    <p:sldId id="472" r:id="rId11"/>
    <p:sldId id="469" r:id="rId12"/>
    <p:sldId id="470" r:id="rId13"/>
    <p:sldId id="475" r:id="rId14"/>
    <p:sldId id="476" r:id="rId15"/>
    <p:sldId id="47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CD3C2"/>
    <a:srgbClr val="FFFFFF"/>
    <a:srgbClr val="F16623"/>
    <a:srgbClr val="000000"/>
    <a:srgbClr val="F26724"/>
    <a:srgbClr val="EDEDEE"/>
    <a:srgbClr val="42414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79" autoAdjust="0"/>
    <p:restoredTop sz="89871" autoAdjust="0"/>
  </p:normalViewPr>
  <p:slideViewPr>
    <p:cSldViewPr snapToGrid="0" snapToObjects="1">
      <p:cViewPr varScale="1">
        <p:scale>
          <a:sx n="62" d="100"/>
          <a:sy n="62" d="100"/>
        </p:scale>
        <p:origin x="-83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2" d="100"/>
          <a:sy n="112" d="100"/>
        </p:scale>
        <p:origin x="4320" y="20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Book1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Book1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Business Firm Revenue</a:t>
            </a: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1"/>
          <c:order val="0"/>
          <c:tx>
            <c:strRef>
              <c:f>Sheet1!$A$4</c:f>
              <c:strCache>
                <c:ptCount val="1"/>
                <c:pt idx="0">
                  <c:v>Wipro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105</c:v>
                </c:pt>
                <c:pt idx="1">
                  <c:v>154</c:v>
                </c:pt>
                <c:pt idx="2">
                  <c:v>148</c:v>
                </c:pt>
                <c:pt idx="3">
                  <c:v>152</c:v>
                </c:pt>
                <c:pt idx="4">
                  <c:v>135</c:v>
                </c:pt>
                <c:pt idx="5">
                  <c:v>155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FE5-40EF-A53F-AAF2AC7FBB3B}"/>
            </c:ext>
          </c:extLst>
        </c:ser>
        <c:ser>
          <c:idx val="2"/>
          <c:order val="1"/>
          <c:tx>
            <c:strRef>
              <c:f>Sheet1!$A$5</c:f>
              <c:strCache>
                <c:ptCount val="1"/>
                <c:pt idx="0">
                  <c:v>Infosys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0">
                  <c:v>152</c:v>
                </c:pt>
                <c:pt idx="1">
                  <c:v>168</c:v>
                </c:pt>
                <c:pt idx="2">
                  <c:v>159</c:v>
                </c:pt>
                <c:pt idx="3">
                  <c:v>178</c:v>
                </c:pt>
                <c:pt idx="4">
                  <c:v>154</c:v>
                </c:pt>
                <c:pt idx="5">
                  <c:v>189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FE5-40EF-A53F-AAF2AC7FBB3B}"/>
            </c:ext>
          </c:extLst>
        </c:ser>
        <c:ser>
          <c:idx val="3"/>
          <c:order val="2"/>
          <c:tx>
            <c:strRef>
              <c:f>Sheet1!$A$6</c:f>
              <c:strCache>
                <c:ptCount val="1"/>
                <c:pt idx="0">
                  <c:v>Reliance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0">
                  <c:v>352</c:v>
                </c:pt>
                <c:pt idx="1">
                  <c:v>298</c:v>
                </c:pt>
                <c:pt idx="2">
                  <c:v>273</c:v>
                </c:pt>
                <c:pt idx="3">
                  <c:v>252</c:v>
                </c:pt>
                <c:pt idx="4">
                  <c:v>225</c:v>
                </c:pt>
                <c:pt idx="5">
                  <c:v>255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FE5-40EF-A53F-AAF2AC7FBB3B}"/>
            </c:ext>
          </c:extLst>
        </c:ser>
        <c:ser>
          <c:idx val="4"/>
          <c:order val="3"/>
          <c:tx>
            <c:strRef>
              <c:f>Sheet1!$A$7</c:f>
              <c:strCache>
                <c:ptCount val="1"/>
                <c:pt idx="0">
                  <c:v>Tata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Sheet1!$B$7:$G$7</c:f>
              <c:numCache>
                <c:formatCode>General</c:formatCode>
                <c:ptCount val="6"/>
                <c:pt idx="0">
                  <c:v>253</c:v>
                </c:pt>
                <c:pt idx="1">
                  <c:v>262</c:v>
                </c:pt>
                <c:pt idx="2">
                  <c:v>254</c:v>
                </c:pt>
                <c:pt idx="3">
                  <c:v>254</c:v>
                </c:pt>
                <c:pt idx="4">
                  <c:v>198</c:v>
                </c:pt>
                <c:pt idx="5">
                  <c:v>247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FE5-40EF-A53F-AAF2AC7FBB3B}"/>
            </c:ext>
          </c:extLst>
        </c:ser>
        <c:dLbls/>
        <c:gapWidth val="219"/>
        <c:axId val="123477376"/>
        <c:axId val="123491840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Sheet1!$B$2:$G$2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(Sheet1!$B$3:$G$3,Sheet1!$A$1:$H$1)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6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2FE5-40EF-A53F-AAF2AC7FBB3B}"/>
                  </c:ext>
                </c:extLst>
              </c15:ser>
            </c15:filteredBarSeries>
          </c:ext>
        </c:extLst>
      </c:barChart>
      <c:catAx>
        <c:axId val="123477376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Months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491840"/>
        <c:crosses val="autoZero"/>
        <c:auto val="1"/>
        <c:lblAlgn val="ctr"/>
        <c:lblOffset val="100"/>
      </c:catAx>
      <c:valAx>
        <c:axId val="12349184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Revenue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477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sz="1500">
          <a:solidFill>
            <a:schemeClr val="tx1"/>
          </a:solidFill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Business Firm Revenue</a:t>
            </a:r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1"/>
          <c:order val="0"/>
          <c:tx>
            <c:strRef>
              <c:f>Sheet1!$A$4</c:f>
              <c:strCache>
                <c:ptCount val="1"/>
                <c:pt idx="0">
                  <c:v>Wipro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105</c:v>
                </c:pt>
                <c:pt idx="1">
                  <c:v>154</c:v>
                </c:pt>
                <c:pt idx="2">
                  <c:v>148</c:v>
                </c:pt>
                <c:pt idx="3">
                  <c:v>152</c:v>
                </c:pt>
                <c:pt idx="4">
                  <c:v>135</c:v>
                </c:pt>
                <c:pt idx="5">
                  <c:v>155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5F0-410C-AE1B-D35E4991A297}"/>
            </c:ext>
          </c:extLst>
        </c:ser>
        <c:ser>
          <c:idx val="2"/>
          <c:order val="1"/>
          <c:tx>
            <c:strRef>
              <c:f>Sheet1!$A$5</c:f>
              <c:strCache>
                <c:ptCount val="1"/>
                <c:pt idx="0">
                  <c:v>Infosys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0">
                  <c:v>152</c:v>
                </c:pt>
                <c:pt idx="1">
                  <c:v>168</c:v>
                </c:pt>
                <c:pt idx="2">
                  <c:v>159</c:v>
                </c:pt>
                <c:pt idx="3">
                  <c:v>178</c:v>
                </c:pt>
                <c:pt idx="4">
                  <c:v>154</c:v>
                </c:pt>
                <c:pt idx="5">
                  <c:v>189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5F0-410C-AE1B-D35E4991A297}"/>
            </c:ext>
          </c:extLst>
        </c:ser>
        <c:ser>
          <c:idx val="3"/>
          <c:order val="2"/>
          <c:tx>
            <c:strRef>
              <c:f>Sheet1!$A$6</c:f>
              <c:strCache>
                <c:ptCount val="1"/>
                <c:pt idx="0">
                  <c:v>Reliance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0">
                  <c:v>352</c:v>
                </c:pt>
                <c:pt idx="1">
                  <c:v>298</c:v>
                </c:pt>
                <c:pt idx="2">
                  <c:v>273</c:v>
                </c:pt>
                <c:pt idx="3">
                  <c:v>252</c:v>
                </c:pt>
                <c:pt idx="4">
                  <c:v>225</c:v>
                </c:pt>
                <c:pt idx="5">
                  <c:v>255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5F0-410C-AE1B-D35E4991A297}"/>
            </c:ext>
          </c:extLst>
        </c:ser>
        <c:ser>
          <c:idx val="4"/>
          <c:order val="3"/>
          <c:tx>
            <c:strRef>
              <c:f>Sheet1!$A$7</c:f>
              <c:strCache>
                <c:ptCount val="1"/>
                <c:pt idx="0">
                  <c:v>Tata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Sheet1!$B$7:$G$7</c:f>
              <c:numCache>
                <c:formatCode>General</c:formatCode>
                <c:ptCount val="6"/>
                <c:pt idx="0">
                  <c:v>253</c:v>
                </c:pt>
                <c:pt idx="1">
                  <c:v>262</c:v>
                </c:pt>
                <c:pt idx="2">
                  <c:v>254</c:v>
                </c:pt>
                <c:pt idx="3">
                  <c:v>254</c:v>
                </c:pt>
                <c:pt idx="4">
                  <c:v>198</c:v>
                </c:pt>
                <c:pt idx="5">
                  <c:v>247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5F0-410C-AE1B-D35E4991A297}"/>
            </c:ext>
          </c:extLst>
        </c:ser>
        <c:dLbls/>
        <c:marker val="1"/>
        <c:axId val="123942784"/>
        <c:axId val="123965440"/>
        <c:extLst xmlns:c16r2="http://schemas.microsoft.com/office/drawing/2015/06/chart"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Sheet1!$B$2:$G$2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(Sheet1!$B$3:$G$3,Sheet1!$A$1:$H$1)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6">
                        <c:v>0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4-45F0-410C-AE1B-D35E4991A297}"/>
                  </c:ext>
                </c:extLst>
              </c15:ser>
            </c15:filteredLineSeries>
          </c:ext>
        </c:extLst>
      </c:lineChart>
      <c:catAx>
        <c:axId val="123942784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Months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965440"/>
        <c:crosses val="autoZero"/>
        <c:auto val="1"/>
        <c:lblAlgn val="ctr"/>
        <c:lblOffset val="100"/>
      </c:catAx>
      <c:valAx>
        <c:axId val="12396544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Revenue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942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sz="1500" b="0">
          <a:solidFill>
            <a:schemeClr val="tx1"/>
          </a:solidFill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Business Firm Revenue</a:t>
            </a: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1"/>
          <c:order val="0"/>
          <c:tx>
            <c:strRef>
              <c:f>Sheet1!$A$4</c:f>
              <c:strCache>
                <c:ptCount val="1"/>
                <c:pt idx="0">
                  <c:v>Wipro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397-4A5B-B072-5962AFBE4259}"/>
              </c:ext>
            </c:extLst>
          </c:dPt>
          <c:dPt>
            <c:idx val="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397-4A5B-B072-5962AFBE4259}"/>
              </c:ext>
            </c:extLst>
          </c:dPt>
          <c:dPt>
            <c:idx val="2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397-4A5B-B072-5962AFBE4259}"/>
              </c:ext>
            </c:extLst>
          </c:dPt>
          <c:dPt>
            <c:idx val="3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397-4A5B-B072-5962AFBE4259}"/>
              </c:ext>
            </c:extLst>
          </c:dPt>
          <c:dPt>
            <c:idx val="4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397-4A5B-B072-5962AFBE4259}"/>
              </c:ext>
            </c:extLst>
          </c:dPt>
          <c:dPt>
            <c:idx val="5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397-4A5B-B072-5962AFBE42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105</c:v>
                </c:pt>
                <c:pt idx="1">
                  <c:v>154</c:v>
                </c:pt>
                <c:pt idx="2">
                  <c:v>148</c:v>
                </c:pt>
                <c:pt idx="3">
                  <c:v>152</c:v>
                </c:pt>
                <c:pt idx="4">
                  <c:v>135</c:v>
                </c:pt>
                <c:pt idx="5">
                  <c:v>155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C397-4A5B-B072-5962AFBE4259}"/>
            </c:ext>
          </c:extLst>
        </c:ser>
        <c:ser>
          <c:idx val="2"/>
          <c:order val="1"/>
          <c:tx>
            <c:strRef>
              <c:f>Sheet1!$A$5</c:f>
              <c:strCache>
                <c:ptCount val="1"/>
                <c:pt idx="0">
                  <c:v>Infosys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C397-4A5B-B072-5962AFBE4259}"/>
              </c:ext>
            </c:extLst>
          </c:dPt>
          <c:dPt>
            <c:idx val="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C397-4A5B-B072-5962AFBE4259}"/>
              </c:ext>
            </c:extLst>
          </c:dPt>
          <c:dPt>
            <c:idx val="2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2-C397-4A5B-B072-5962AFBE4259}"/>
              </c:ext>
            </c:extLst>
          </c:dPt>
          <c:dPt>
            <c:idx val="3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4-C397-4A5B-B072-5962AFBE4259}"/>
              </c:ext>
            </c:extLst>
          </c:dPt>
          <c:dPt>
            <c:idx val="4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6-C397-4A5B-B072-5962AFBE4259}"/>
              </c:ext>
            </c:extLst>
          </c:dPt>
          <c:dPt>
            <c:idx val="5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8-C397-4A5B-B072-5962AFBE42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0">
                  <c:v>152</c:v>
                </c:pt>
                <c:pt idx="1">
                  <c:v>168</c:v>
                </c:pt>
                <c:pt idx="2">
                  <c:v>159</c:v>
                </c:pt>
                <c:pt idx="3">
                  <c:v>178</c:v>
                </c:pt>
                <c:pt idx="4">
                  <c:v>154</c:v>
                </c:pt>
                <c:pt idx="5">
                  <c:v>189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9-C397-4A5B-B072-5962AFBE4259}"/>
            </c:ext>
          </c:extLst>
        </c:ser>
        <c:ser>
          <c:idx val="3"/>
          <c:order val="2"/>
          <c:tx>
            <c:strRef>
              <c:f>Sheet1!$A$6</c:f>
              <c:strCache>
                <c:ptCount val="1"/>
                <c:pt idx="0">
                  <c:v>Reliance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C397-4A5B-B072-5962AFBE4259}"/>
              </c:ext>
            </c:extLst>
          </c:dPt>
          <c:dPt>
            <c:idx val="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C397-4A5B-B072-5962AFBE4259}"/>
              </c:ext>
            </c:extLst>
          </c:dPt>
          <c:dPt>
            <c:idx val="2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C397-4A5B-B072-5962AFBE4259}"/>
              </c:ext>
            </c:extLst>
          </c:dPt>
          <c:dPt>
            <c:idx val="3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C397-4A5B-B072-5962AFBE4259}"/>
              </c:ext>
            </c:extLst>
          </c:dPt>
          <c:dPt>
            <c:idx val="4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3-C397-4A5B-B072-5962AFBE4259}"/>
              </c:ext>
            </c:extLst>
          </c:dPt>
          <c:dPt>
            <c:idx val="5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C397-4A5B-B072-5962AFBE42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0">
                  <c:v>352</c:v>
                </c:pt>
                <c:pt idx="1">
                  <c:v>298</c:v>
                </c:pt>
                <c:pt idx="2">
                  <c:v>273</c:v>
                </c:pt>
                <c:pt idx="3">
                  <c:v>252</c:v>
                </c:pt>
                <c:pt idx="4">
                  <c:v>225</c:v>
                </c:pt>
                <c:pt idx="5">
                  <c:v>255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6-C397-4A5B-B072-5962AFBE4259}"/>
            </c:ext>
          </c:extLst>
        </c:ser>
        <c:ser>
          <c:idx val="4"/>
          <c:order val="3"/>
          <c:tx>
            <c:strRef>
              <c:f>Sheet1!$A$7</c:f>
              <c:strCache>
                <c:ptCount val="1"/>
                <c:pt idx="0">
                  <c:v>Tata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8-C397-4A5B-B072-5962AFBE4259}"/>
              </c:ext>
            </c:extLst>
          </c:dPt>
          <c:dPt>
            <c:idx val="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A-C397-4A5B-B072-5962AFBE4259}"/>
              </c:ext>
            </c:extLst>
          </c:dPt>
          <c:dPt>
            <c:idx val="2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C-C397-4A5B-B072-5962AFBE4259}"/>
              </c:ext>
            </c:extLst>
          </c:dPt>
          <c:dPt>
            <c:idx val="3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E-C397-4A5B-B072-5962AFBE4259}"/>
              </c:ext>
            </c:extLst>
          </c:dPt>
          <c:dPt>
            <c:idx val="4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0-C397-4A5B-B072-5962AFBE4259}"/>
              </c:ext>
            </c:extLst>
          </c:dPt>
          <c:dPt>
            <c:idx val="5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2-C397-4A5B-B072-5962AFBE42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Sheet1!$B$7:$G$7</c:f>
              <c:numCache>
                <c:formatCode>General</c:formatCode>
                <c:ptCount val="6"/>
                <c:pt idx="0">
                  <c:v>253</c:v>
                </c:pt>
                <c:pt idx="1">
                  <c:v>262</c:v>
                </c:pt>
                <c:pt idx="2">
                  <c:v>254</c:v>
                </c:pt>
                <c:pt idx="3">
                  <c:v>254</c:v>
                </c:pt>
                <c:pt idx="4">
                  <c:v>198</c:v>
                </c:pt>
                <c:pt idx="5">
                  <c:v>247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33-C397-4A5B-B072-5962AFBE4259}"/>
            </c:ext>
          </c:extLst>
        </c:ser>
        <c:dLbls>
          <c:showPercent val="1"/>
        </c:dLbls>
        <c:firstSliceAng val="0"/>
        <c:extLst xmlns:c16r2="http://schemas.microsoft.com/office/drawing/2015/06/chart">
          <c:ext xmlns:c15="http://schemas.microsoft.com/office/drawing/2012/chart" uri="{02D57815-91ED-43cb-92C2-25804820EDAC}">
            <c15:filteredPi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dPt>
                  <c:idx val="0"/>
                  <c:bubble3D val="0"/>
                  <c:spPr>
                    <a:gradFill rotWithShape="1">
                      <a:gsLst>
                        <a:gs pos="0">
                          <a:schemeClr val="accent1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1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1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35-C397-4A5B-B072-5962AFBE4259}"/>
                    </c:ext>
                  </c:extLst>
                </c:dPt>
                <c:dPt>
                  <c:idx val="1"/>
                  <c:bubble3D val="0"/>
                  <c:spPr>
                    <a:gradFill rotWithShape="1">
                      <a:gsLst>
                        <a:gs pos="0">
                          <a:schemeClr val="accent2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2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2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37-C397-4A5B-B072-5962AFBE4259}"/>
                    </c:ext>
                  </c:extLst>
                </c:dPt>
                <c:dPt>
                  <c:idx val="2"/>
                  <c:bubble3D val="0"/>
                  <c:spPr>
                    <a:gradFill rotWithShape="1">
                      <a:gsLst>
                        <a:gs pos="0">
                          <a:schemeClr val="accent3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3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3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39-C397-4A5B-B072-5962AFBE4259}"/>
                    </c:ext>
                  </c:extLst>
                </c:dPt>
                <c:dPt>
                  <c:idx val="3"/>
                  <c:bubble3D val="0"/>
                  <c:spPr>
                    <a:gradFill rotWithShape="1">
                      <a:gsLst>
                        <a:gs pos="0">
                          <a:schemeClr val="accent4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4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4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3B-C397-4A5B-B072-5962AFBE4259}"/>
                    </c:ext>
                  </c:extLst>
                </c:dPt>
                <c:dPt>
                  <c:idx val="4"/>
                  <c:bubble3D val="0"/>
                  <c:spPr>
                    <a:gradFill rotWithShape="1">
                      <a:gsLst>
                        <a:gs pos="0">
                          <a:schemeClr val="accent5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5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5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3D-C397-4A5B-B072-5962AFBE4259}"/>
                    </c:ext>
                  </c:extLst>
                </c:dPt>
                <c:dPt>
                  <c:idx val="5"/>
                  <c:bubble3D val="0"/>
                  <c:spPr>
                    <a:gradFill rotWithShape="1">
                      <a:gsLst>
                        <a:gs pos="0">
                          <a:schemeClr val="accent6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6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6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3F-C397-4A5B-B072-5962AFBE4259}"/>
                    </c:ext>
                  </c:extLst>
                </c:dPt>
                <c:dPt>
                  <c:idx val="6"/>
                  <c:bubble3D val="0"/>
                  <c:spPr>
                    <a:gradFill rotWithShape="1">
                      <a:gsLst>
                        <a:gs pos="0">
                          <a:schemeClr val="accent1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1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1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41-C397-4A5B-B072-5962AFBE4259}"/>
                    </c:ext>
                  </c:extLst>
                </c:dPt>
                <c:dPt>
                  <c:idx val="7"/>
                  <c:bubble3D val="0"/>
                  <c:spPr>
                    <a:gradFill rotWithShape="1">
                      <a:gsLst>
                        <a:gs pos="0">
                          <a:schemeClr val="accent2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2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2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43-C397-4A5B-B072-5962AFBE4259}"/>
                    </c:ext>
                  </c:extLst>
                </c:dPt>
                <c:dPt>
                  <c:idx val="8"/>
                  <c:bubble3D val="0"/>
                  <c:spPr>
                    <a:gradFill rotWithShape="1">
                      <a:gsLst>
                        <a:gs pos="0">
                          <a:schemeClr val="accent3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3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3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45-C397-4A5B-B072-5962AFBE4259}"/>
                    </c:ext>
                  </c:extLst>
                </c:dPt>
                <c:dPt>
                  <c:idx val="9"/>
                  <c:bubble3D val="0"/>
                  <c:spPr>
                    <a:gradFill rotWithShape="1">
                      <a:gsLst>
                        <a:gs pos="0">
                          <a:schemeClr val="accent4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4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4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47-C397-4A5B-B072-5962AFBE4259}"/>
                    </c:ext>
                  </c:extLst>
                </c:dPt>
                <c:dPt>
                  <c:idx val="10"/>
                  <c:bubble3D val="0"/>
                  <c:spPr>
                    <a:gradFill rotWithShape="1">
                      <a:gsLst>
                        <a:gs pos="0">
                          <a:schemeClr val="accent5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5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5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49-C397-4A5B-B072-5962AFBE4259}"/>
                    </c:ext>
                  </c:extLst>
                </c:dPt>
                <c:dPt>
                  <c:idx val="11"/>
                  <c:bubble3D val="0"/>
                  <c:spPr>
                    <a:gradFill rotWithShape="1">
                      <a:gsLst>
                        <a:gs pos="0">
                          <a:schemeClr val="accent6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6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6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4B-C397-4A5B-B072-5962AFBE4259}"/>
                    </c:ext>
                  </c:extLst>
                </c:dPt>
                <c:dPt>
                  <c:idx val="12"/>
                  <c:bubble3D val="0"/>
                  <c:spPr>
                    <a:gradFill rotWithShape="1">
                      <a:gsLst>
                        <a:gs pos="0">
                          <a:schemeClr val="accent1">
                            <a:lumMod val="80000"/>
                            <a:lumOff val="2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1">
                            <a:lumMod val="80000"/>
                            <a:lumOff val="2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1">
                            <a:lumMod val="80000"/>
                            <a:lumOff val="2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4D-C397-4A5B-B072-5962AFBE4259}"/>
                    </c:ext>
                  </c:extLst>
                </c:dPt>
                <c:dPt>
                  <c:idx val="13"/>
                  <c:bubble3D val="0"/>
                  <c:spPr>
                    <a:gradFill rotWithShape="1">
                      <a:gsLst>
                        <a:gs pos="0">
                          <a:schemeClr val="accent2">
                            <a:lumMod val="80000"/>
                            <a:lumOff val="2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2">
                            <a:lumMod val="80000"/>
                            <a:lumOff val="2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2">
                            <a:lumMod val="80000"/>
                            <a:lumOff val="2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4F-C397-4A5B-B072-5962AFBE4259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5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inEnd"/>
                  <c:showLegendKey val="0"/>
                  <c:showVal val="0"/>
                  <c:showCatName val="0"/>
                  <c:showSerName val="0"/>
                  <c:showPercent val="1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tx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>
                    <c:ext uri="{CE6537A1-D6FC-4f65-9D91-7224C49458BB}"/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Sheet1!$B$2:$G$2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(Sheet1!$B$3:$G$3,Sheet1!$A$1:$H$1)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6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50-C397-4A5B-B072-5962AFBE4259}"/>
                  </c:ext>
                </c:extLst>
              </c15:ser>
            </c15:filteredPieSeries>
          </c:ext>
        </c:extLst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 sz="1500">
          <a:solidFill>
            <a:schemeClr val="tx1"/>
          </a:solidFill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Business Firm Revenue</a:t>
            </a: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bar"/>
        <c:grouping val="clustered"/>
        <c:ser>
          <c:idx val="1"/>
          <c:order val="0"/>
          <c:tx>
            <c:strRef>
              <c:f>Sheet1!$A$4</c:f>
              <c:strCache>
                <c:ptCount val="1"/>
                <c:pt idx="0">
                  <c:v>Wipro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105</c:v>
                </c:pt>
                <c:pt idx="1">
                  <c:v>154</c:v>
                </c:pt>
                <c:pt idx="2">
                  <c:v>148</c:v>
                </c:pt>
                <c:pt idx="3">
                  <c:v>152</c:v>
                </c:pt>
                <c:pt idx="4">
                  <c:v>135</c:v>
                </c:pt>
                <c:pt idx="5">
                  <c:v>155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46B-414E-B9ED-DF1DC3614F5B}"/>
            </c:ext>
          </c:extLst>
        </c:ser>
        <c:ser>
          <c:idx val="2"/>
          <c:order val="1"/>
          <c:tx>
            <c:strRef>
              <c:f>Sheet1!$A$5</c:f>
              <c:strCache>
                <c:ptCount val="1"/>
                <c:pt idx="0">
                  <c:v>Infosys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0">
                  <c:v>152</c:v>
                </c:pt>
                <c:pt idx="1">
                  <c:v>168</c:v>
                </c:pt>
                <c:pt idx="2">
                  <c:v>159</c:v>
                </c:pt>
                <c:pt idx="3">
                  <c:v>178</c:v>
                </c:pt>
                <c:pt idx="4">
                  <c:v>154</c:v>
                </c:pt>
                <c:pt idx="5">
                  <c:v>189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46B-414E-B9ED-DF1DC3614F5B}"/>
            </c:ext>
          </c:extLst>
        </c:ser>
        <c:ser>
          <c:idx val="3"/>
          <c:order val="2"/>
          <c:tx>
            <c:strRef>
              <c:f>Sheet1!$A$6</c:f>
              <c:strCache>
                <c:ptCount val="1"/>
                <c:pt idx="0">
                  <c:v>Reliance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0">
                  <c:v>352</c:v>
                </c:pt>
                <c:pt idx="1">
                  <c:v>298</c:v>
                </c:pt>
                <c:pt idx="2">
                  <c:v>273</c:v>
                </c:pt>
                <c:pt idx="3">
                  <c:v>252</c:v>
                </c:pt>
                <c:pt idx="4">
                  <c:v>225</c:v>
                </c:pt>
                <c:pt idx="5">
                  <c:v>255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46B-414E-B9ED-DF1DC3614F5B}"/>
            </c:ext>
          </c:extLst>
        </c:ser>
        <c:ser>
          <c:idx val="4"/>
          <c:order val="3"/>
          <c:tx>
            <c:strRef>
              <c:f>Sheet1!$A$7</c:f>
              <c:strCache>
                <c:ptCount val="1"/>
                <c:pt idx="0">
                  <c:v>Tata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Sheet1!$B$7:$G$7</c:f>
              <c:numCache>
                <c:formatCode>General</c:formatCode>
                <c:ptCount val="6"/>
                <c:pt idx="0">
                  <c:v>253</c:v>
                </c:pt>
                <c:pt idx="1">
                  <c:v>262</c:v>
                </c:pt>
                <c:pt idx="2">
                  <c:v>254</c:v>
                </c:pt>
                <c:pt idx="3">
                  <c:v>254</c:v>
                </c:pt>
                <c:pt idx="4">
                  <c:v>198</c:v>
                </c:pt>
                <c:pt idx="5">
                  <c:v>247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46B-414E-B9ED-DF1DC3614F5B}"/>
            </c:ext>
          </c:extLst>
        </c:ser>
        <c:dLbls/>
        <c:axId val="124934016"/>
        <c:axId val="124932480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gradFill rotWithShape="1">
                    <a:gsLst>
                      <a:gs pos="0">
                        <a:schemeClr val="accent1">
                          <a:satMod val="103000"/>
                          <a:lumMod val="102000"/>
                          <a:tint val="94000"/>
                        </a:schemeClr>
                      </a:gs>
                      <a:gs pos="50000">
                        <a:schemeClr val="accent1">
                          <a:satMod val="110000"/>
                          <a:lumMod val="100000"/>
                          <a:shade val="100000"/>
                        </a:schemeClr>
                      </a:gs>
                      <a:gs pos="100000">
                        <a:schemeClr val="accent1">
                          <a:lumMod val="99000"/>
                          <a:satMod val="120000"/>
                          <a:shade val="78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57150" dist="19050" dir="5400000" algn="ctr" rotWithShape="0">
                      <a:srgbClr val="000000">
                        <a:alpha val="63000"/>
                      </a:srgbClr>
                    </a:outerShdw>
                  </a:effectLst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Sheet1!$B$2:$G$2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(Sheet1!$B$3:$G$3,Sheet1!$A$1:$H$1)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6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846B-414E-B9ED-DF1DC3614F5B}"/>
                  </c:ext>
                </c:extLst>
              </c15:ser>
            </c15:filteredBarSeries>
          </c:ext>
        </c:extLst>
      </c:barChart>
      <c:valAx>
        <c:axId val="124932480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934016"/>
        <c:crosses val="autoZero"/>
        <c:crossBetween val="between"/>
      </c:valAx>
      <c:catAx>
        <c:axId val="124934016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932480"/>
        <c:crosses val="autoZero"/>
        <c:auto val="1"/>
        <c:lblAlgn val="ctr"/>
        <c:lblOffset val="100"/>
      </c:cat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sz="1500">
          <a:solidFill>
            <a:schemeClr val="tx1"/>
          </a:solidFill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Business Firm Revenue</a:t>
            </a:r>
          </a:p>
        </c:rich>
      </c:tx>
      <c:layout/>
      <c:spPr>
        <a:noFill/>
        <a:ln>
          <a:noFill/>
        </a:ln>
        <a:effectLst/>
      </c:spPr>
    </c:title>
    <c:plotArea>
      <c:layout/>
      <c:scatterChart>
        <c:scatterStyle val="smoothMarker"/>
        <c:ser>
          <c:idx val="1"/>
          <c:order val="0"/>
          <c:tx>
            <c:strRef>
              <c:f>Sheet1!$A$4</c:f>
              <c:strCache>
                <c:ptCount val="1"/>
                <c:pt idx="0">
                  <c:v>Wipro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2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xVal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xVal>
          <c:yVal>
            <c:numRef>
              <c:f>Sheet1!$B$4:$G$4</c:f>
              <c:numCache>
                <c:formatCode>General</c:formatCode>
                <c:ptCount val="6"/>
                <c:pt idx="0">
                  <c:v>105</c:v>
                </c:pt>
                <c:pt idx="1">
                  <c:v>154</c:v>
                </c:pt>
                <c:pt idx="2">
                  <c:v>148</c:v>
                </c:pt>
                <c:pt idx="3">
                  <c:v>152</c:v>
                </c:pt>
                <c:pt idx="4">
                  <c:v>135</c:v>
                </c:pt>
                <c:pt idx="5">
                  <c:v>155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29F2-4D79-B93F-869B03A49835}"/>
            </c:ext>
          </c:extLst>
        </c:ser>
        <c:ser>
          <c:idx val="2"/>
          <c:order val="1"/>
          <c:tx>
            <c:strRef>
              <c:f>Sheet1!$A$5</c:f>
              <c:strCache>
                <c:ptCount val="1"/>
                <c:pt idx="0">
                  <c:v>Infosys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3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xVal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xVal>
          <c:yVal>
            <c:numRef>
              <c:f>Sheet1!$B$5:$G$5</c:f>
              <c:numCache>
                <c:formatCode>General</c:formatCode>
                <c:ptCount val="6"/>
                <c:pt idx="0">
                  <c:v>152</c:v>
                </c:pt>
                <c:pt idx="1">
                  <c:v>168</c:v>
                </c:pt>
                <c:pt idx="2">
                  <c:v>159</c:v>
                </c:pt>
                <c:pt idx="3">
                  <c:v>178</c:v>
                </c:pt>
                <c:pt idx="4">
                  <c:v>154</c:v>
                </c:pt>
                <c:pt idx="5">
                  <c:v>189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29F2-4D79-B93F-869B03A49835}"/>
            </c:ext>
          </c:extLst>
        </c:ser>
        <c:ser>
          <c:idx val="3"/>
          <c:order val="2"/>
          <c:tx>
            <c:strRef>
              <c:f>Sheet1!$A$6</c:f>
              <c:strCache>
                <c:ptCount val="1"/>
                <c:pt idx="0">
                  <c:v>Reliance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4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xVal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xVal>
          <c:yVal>
            <c:numRef>
              <c:f>Sheet1!$B$6:$G$6</c:f>
              <c:numCache>
                <c:formatCode>General</c:formatCode>
                <c:ptCount val="6"/>
                <c:pt idx="0">
                  <c:v>352</c:v>
                </c:pt>
                <c:pt idx="1">
                  <c:v>298</c:v>
                </c:pt>
                <c:pt idx="2">
                  <c:v>273</c:v>
                </c:pt>
                <c:pt idx="3">
                  <c:v>252</c:v>
                </c:pt>
                <c:pt idx="4">
                  <c:v>225</c:v>
                </c:pt>
                <c:pt idx="5">
                  <c:v>255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29F2-4D79-B93F-869B03A49835}"/>
            </c:ext>
          </c:extLst>
        </c:ser>
        <c:ser>
          <c:idx val="4"/>
          <c:order val="3"/>
          <c:tx>
            <c:strRef>
              <c:f>Sheet1!$A$7</c:f>
              <c:strCache>
                <c:ptCount val="1"/>
                <c:pt idx="0">
                  <c:v>Tata</c:v>
                </c:pt>
              </c:strCache>
            </c:strRef>
          </c:tx>
          <c:spPr>
            <a:ln w="34925" cap="rnd">
              <a:solidFill>
                <a:schemeClr val="accent5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5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xVal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xVal>
          <c:yVal>
            <c:numRef>
              <c:f>Sheet1!$B$7:$G$7</c:f>
              <c:numCache>
                <c:formatCode>General</c:formatCode>
                <c:ptCount val="6"/>
                <c:pt idx="0">
                  <c:v>253</c:v>
                </c:pt>
                <c:pt idx="1">
                  <c:v>262</c:v>
                </c:pt>
                <c:pt idx="2">
                  <c:v>254</c:v>
                </c:pt>
                <c:pt idx="3">
                  <c:v>254</c:v>
                </c:pt>
                <c:pt idx="4">
                  <c:v>198</c:v>
                </c:pt>
                <c:pt idx="5">
                  <c:v>247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29F2-4D79-B93F-869B03A49835}"/>
            </c:ext>
          </c:extLst>
        </c:ser>
        <c:dLbls/>
        <c:axId val="126562304"/>
        <c:axId val="126556032"/>
        <c:extLst xmlns:c16r2="http://schemas.microsoft.com/office/drawing/2015/06/chart"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ln w="34925" cap="rnd">
                    <a:solidFill>
                      <a:schemeClr val="accent1"/>
                    </a:solidFill>
                    <a:round/>
                  </a:ln>
                  <a:effectLst>
                    <a:outerShdw blurRad="57150" dist="19050" dir="5400000" algn="ctr" rotWithShape="0">
                      <a:srgbClr val="000000">
                        <a:alpha val="63000"/>
                      </a:srgbClr>
                    </a:outerShdw>
                  </a:effectLst>
                </c:spPr>
                <c:marker>
                  <c:symbol val="circle"/>
                  <c:size val="6"/>
                  <c:spPr>
                    <a:gradFill rotWithShape="1">
                      <a:gsLst>
                        <a:gs pos="0">
                          <a:schemeClr val="accent1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1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1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 w="9525">
                      <a:solidFill>
                        <a:schemeClr val="accent1"/>
                      </a:solidFill>
                      <a:round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</c:marker>
                <c:xVal>
                  <c:strRef>
                    <c:extLst>
                      <c:ext uri="{02D57815-91ED-43cb-92C2-25804820EDAC}">
                        <c15:formulaRef>
                          <c15:sqref>Sheet1!$B$2:$G$2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:xVal>
                <c:yVal>
                  <c:numRef>
                    <c:extLst>
                      <c:ext uri="{02D57815-91ED-43cb-92C2-25804820EDAC}">
                        <c15:formulaRef>
                          <c15:sqref>(Sheet1!$B$3:$G$3,Sheet1!$A$1:$H$1)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6">
                        <c:v>0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29F2-4D79-B93F-869B03A49835}"/>
                  </c:ext>
                </c:extLst>
              </c15:ser>
            </c15:filteredScatterSeries>
          </c:ext>
        </c:extLst>
      </c:scatterChart>
      <c:valAx>
        <c:axId val="12655603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Revenue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562304"/>
        <c:crosses val="autoZero"/>
        <c:crossBetween val="midCat"/>
      </c:valAx>
      <c:valAx>
        <c:axId val="126562304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Month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5560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sz="1500">
          <a:solidFill>
            <a:schemeClr val="tx1"/>
          </a:solidFill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Business Firm Revenue</a:t>
            </a: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1"/>
          <c:order val="0"/>
          <c:tx>
            <c:strRef>
              <c:f>Sheet1!$A$4</c:f>
              <c:strCache>
                <c:ptCount val="1"/>
                <c:pt idx="0">
                  <c:v>Wipro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 w="25400"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105</c:v>
                </c:pt>
                <c:pt idx="1">
                  <c:v>154</c:v>
                </c:pt>
                <c:pt idx="2">
                  <c:v>148</c:v>
                </c:pt>
                <c:pt idx="3">
                  <c:v>152</c:v>
                </c:pt>
                <c:pt idx="4">
                  <c:v>135</c:v>
                </c:pt>
                <c:pt idx="5">
                  <c:v>155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9C0-485D-857B-D6DBF9456A9A}"/>
            </c:ext>
          </c:extLst>
        </c:ser>
        <c:dLbls/>
        <c:axId val="127206144"/>
        <c:axId val="127154816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gradFill rotWithShape="1">
                    <a:gsLst>
                      <a:gs pos="0">
                        <a:schemeClr val="accent1">
                          <a:satMod val="103000"/>
                          <a:lumMod val="102000"/>
                          <a:tint val="94000"/>
                        </a:schemeClr>
                      </a:gs>
                      <a:gs pos="50000">
                        <a:schemeClr val="accent1">
                          <a:satMod val="110000"/>
                          <a:lumMod val="100000"/>
                          <a:shade val="100000"/>
                        </a:schemeClr>
                      </a:gs>
                      <a:gs pos="100000">
                        <a:schemeClr val="accent1">
                          <a:lumMod val="99000"/>
                          <a:satMod val="120000"/>
                          <a:shade val="78000"/>
                        </a:schemeClr>
                      </a:gs>
                    </a:gsLst>
                    <a:lin ang="5400000" scaled="0"/>
                  </a:gradFill>
                  <a:ln w="25400">
                    <a:noFill/>
                  </a:ln>
                  <a:effectLst>
                    <a:outerShdw blurRad="57150" dist="19050" dir="5400000" algn="ctr" rotWithShape="0">
                      <a:srgbClr val="000000">
                        <a:alpha val="63000"/>
                      </a:srgbClr>
                    </a:outerShdw>
                  </a:effectLst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Sheet1!$B$2:$G$2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(Sheet1!$B$3:$G$3,Sheet1!$A$1:$H$1)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6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59C0-485D-857B-D6DBF9456A9A}"/>
                  </c:ext>
                </c:extLst>
              </c15:ser>
            </c15:filteredBarSeries>
          </c:ext>
        </c:extLst>
      </c:barChart>
      <c:stockChart>
        <c:ser>
          <c:idx val="2"/>
          <c:order val="1"/>
          <c:tx>
            <c:strRef>
              <c:f>Sheet1!$A$5</c:f>
              <c:strCache>
                <c:ptCount val="1"/>
                <c:pt idx="0">
                  <c:v>Infosys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0">
                  <c:v>152</c:v>
                </c:pt>
                <c:pt idx="1">
                  <c:v>168</c:v>
                </c:pt>
                <c:pt idx="2">
                  <c:v>159</c:v>
                </c:pt>
                <c:pt idx="3">
                  <c:v>178</c:v>
                </c:pt>
                <c:pt idx="4">
                  <c:v>154</c:v>
                </c:pt>
                <c:pt idx="5">
                  <c:v>189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59C0-485D-857B-D6DBF9456A9A}"/>
            </c:ext>
          </c:extLst>
        </c:ser>
        <c:ser>
          <c:idx val="3"/>
          <c:order val="2"/>
          <c:tx>
            <c:strRef>
              <c:f>Sheet1!$A$6</c:f>
              <c:strCache>
                <c:ptCount val="1"/>
                <c:pt idx="0">
                  <c:v>Reliance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0">
                  <c:v>352</c:v>
                </c:pt>
                <c:pt idx="1">
                  <c:v>298</c:v>
                </c:pt>
                <c:pt idx="2">
                  <c:v>273</c:v>
                </c:pt>
                <c:pt idx="3">
                  <c:v>252</c:v>
                </c:pt>
                <c:pt idx="4">
                  <c:v>225</c:v>
                </c:pt>
                <c:pt idx="5">
                  <c:v>255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59C0-485D-857B-D6DBF9456A9A}"/>
            </c:ext>
          </c:extLst>
        </c:ser>
        <c:ser>
          <c:idx val="4"/>
          <c:order val="3"/>
          <c:tx>
            <c:strRef>
              <c:f>Sheet1!$A$7</c:f>
              <c:strCache>
                <c:ptCount val="1"/>
                <c:pt idx="0">
                  <c:v>Tata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Sheet1!$B$7:$G$7</c:f>
              <c:numCache>
                <c:formatCode>General</c:formatCode>
                <c:ptCount val="6"/>
                <c:pt idx="0">
                  <c:v>253</c:v>
                </c:pt>
                <c:pt idx="1">
                  <c:v>262</c:v>
                </c:pt>
                <c:pt idx="2">
                  <c:v>254</c:v>
                </c:pt>
                <c:pt idx="3">
                  <c:v>254</c:v>
                </c:pt>
                <c:pt idx="4">
                  <c:v>198</c:v>
                </c:pt>
                <c:pt idx="5">
                  <c:v>247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59C0-485D-857B-D6DBF9456A9A}"/>
            </c:ext>
          </c:extLst>
        </c:ser>
        <c:dLbls/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>
                <a:solidFill>
                  <a:schemeClr val="tx1">
                    <a:lumMod val="15000"/>
                    <a:lumOff val="85000"/>
                  </a:schemeClr>
                </a:solidFill>
              </a:ln>
              <a:effectLst/>
            </c:spPr>
          </c:upBars>
          <c:downBars>
            <c:spPr>
              <a:solidFill>
                <a:schemeClr val="dk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ownBars>
        </c:upDownBars>
        <c:axId val="127242624"/>
        <c:axId val="127208064"/>
      </c:stockChart>
      <c:valAx>
        <c:axId val="12715481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Revenue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206144"/>
        <c:crosses val="autoZero"/>
        <c:crossBetween val="between"/>
      </c:valAx>
      <c:catAx>
        <c:axId val="127206144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Month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154816"/>
        <c:crosses val="autoZero"/>
        <c:auto val="1"/>
        <c:lblAlgn val="ctr"/>
        <c:lblOffset val="100"/>
      </c:catAx>
      <c:valAx>
        <c:axId val="127208064"/>
        <c:scaling>
          <c:orientation val="minMax"/>
        </c:scaling>
        <c:axPos val="r"/>
        <c:numFmt formatCode="General" sourceLinked="1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242624"/>
        <c:crosses val="max"/>
        <c:crossBetween val="between"/>
      </c:valAx>
      <c:catAx>
        <c:axId val="127242624"/>
        <c:scaling>
          <c:orientation val="minMax"/>
        </c:scaling>
        <c:delete val="1"/>
        <c:axPos val="b"/>
        <c:numFmt formatCode="General" sourceLinked="1"/>
        <c:tickLblPos val="nextTo"/>
        <c:crossAx val="127208064"/>
        <c:crosses val="autoZero"/>
        <c:auto val="1"/>
        <c:lblAlgn val="ctr"/>
        <c:lblOffset val="100"/>
      </c:cat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sz="1500">
          <a:solidFill>
            <a:schemeClr val="tx1"/>
          </a:solidFill>
        </a:defRPr>
      </a:pPr>
      <a:endParaRPr lang="en-US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BC51FF11-E8B5-974A-A7F9-820287719F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9FAD3D8-BF3E-9A45-BB2E-8741E080B8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DB952-2A9F-FE4B-907D-A51DC08421D5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2494F6D-F76A-CF44-BA2F-D77DC67B5F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ECBD634-BA8A-AB41-9ED8-BACB999D3F8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8C3D9-14DD-E74E-B615-7E08BDF19F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637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5C31E-DDC8-4B3B-94FE-94FC773413F3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267C0-6CBB-4AF4-ABD2-EFA4EF60718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679852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267C0-6CBB-4AF4-ABD2-EFA4EF607181}" type="slidenum">
              <a:rPr lang="en-IN" smtClean="0"/>
              <a:pPr/>
              <a:t>1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80353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F9D4BDE-E287-D14B-9436-247C8841C012}"/>
              </a:ext>
            </a:extLst>
          </p:cNvPr>
          <p:cNvSpPr/>
          <p:nvPr userDrawn="1"/>
        </p:nvSpPr>
        <p:spPr>
          <a:xfrm>
            <a:off x="2103120" y="3036776"/>
            <a:ext cx="798576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735FC1-5CEE-B747-9055-5200823D0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34E948C-D240-724B-9B89-FDB3B14CA3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B29E013-E164-B74C-8152-F72E2338B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25D46EB-C9BF-4D4A-899F-96B2B054A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5C178C-3A1C-7846-8C54-B449032D6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851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6C2FCD-18A9-2D42-B84D-D99B18780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DD157A0-ACAF-5B44-A359-52C51DEE7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6987245-B3C4-3D4E-A6F8-1F1316AD2E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3D69965-9BC6-5345-B2D0-6C90A68A7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CD083EE-9E01-C046-A765-6C417A18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B8EA403-D618-0848-BCC5-8393E30CC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724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E5EB47-6F41-4044-808C-D09164BA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5384202-04C0-4C46-A9AD-172B4084BA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221D020-A612-0746-B5D2-61689C50D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2730E1-EAD6-F74C-B572-7FA04F71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D84F45E-467D-4C47-9DD4-61BC18BA5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FA19AC5-4725-C344-A416-7884860E1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5540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044886-5ADE-564C-BB6A-3D8F42E8C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2258407-0EDC-CC47-B88F-1C37C2A2B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3D62C5C-7D1C-AA42-A571-92813FE91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4E362DE-6775-7745-AE4F-1E49287A7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937C83C-DF1A-B744-B85D-25DF26CF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0040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5D0C1A9-B6B8-7A4A-9669-B90B750040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0F92B24-A8BD-9845-976F-9EA169FDA6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AD10554-27EF-1E4B-9828-11CBD0723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7689FB8-5001-8241-8703-920FCD817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A4CAF07-27EB-D341-846D-7AAA3B2BB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4406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8196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585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8343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B4EEBA9-EE23-8946-8968-D8924F827D80}"/>
              </a:ext>
            </a:extLst>
          </p:cNvPr>
          <p:cNvSpPr/>
          <p:nvPr userDrawn="1"/>
        </p:nvSpPr>
        <p:spPr>
          <a:xfrm>
            <a:off x="838200" y="4104155"/>
            <a:ext cx="797433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C4045C-76E6-AA4B-9784-A028AC65B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F664B1-AD6A-3040-B7D4-0299560F7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42BC9A9-EC29-134C-AECE-54DDD5762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13C8B07-567B-1B47-B220-0338242AF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5ECB435-33FD-3F45-BD2D-6CAA5C288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153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479AA76-4E43-164C-ADE7-A0CFA848737A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D6AE42-E39B-4948-B321-F19D21FDA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652A57D-01D7-B54A-B618-27F0B4D8A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E1407BB-25DD-5841-BEBF-C394C86F7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B41DED-1195-DE42-BD2F-00971D9CF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2CD99B4-9DE9-5D4F-B8CB-B0B831DCA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EC5A338-9EE2-7A44-BB15-7A4F0EE12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7922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DACFAD9-90C8-F347-A654-4D6A5F3D495C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188C31-802D-3D4A-AEA1-3CF8D3E51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53784"/>
            <a:ext cx="10515600" cy="7482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FE5C8-995C-2045-9541-E22F351D632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540248"/>
            <a:ext cx="5157787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972FE9A-4ED5-9A49-8907-E00133517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411892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3A93268-3EB9-3E4E-8206-62780D6EF36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540248"/>
            <a:ext cx="5183188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F7A103F-B97E-AC4B-8395-A83886339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411892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C337486-CD2B-0E47-8478-E6DFAD595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841F7CA1-18DC-1048-81B7-3AEEF0523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7A00F5B-6C2E-1249-9089-697CD51F8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7132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A0B06C-BB5A-E94D-8257-CE9F2465C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F49A010-5D43-FF48-A7E1-D39F6B61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A81710-55F1-C44B-AEA2-848E391E5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D7F2312-0DA6-C24E-977A-1ECD1A024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791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39213DB-325C-5A40-9859-AE202B123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0538230-B643-014A-ABCC-47983A0E3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3C0FE8-804A-DC4B-8CDC-DAFFE5BA1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019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200E407-BF2E-FE42-9041-5EAF752A2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FCBBD1-7D0F-8E4D-A35C-839603DFE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CAE55C9-EA11-A545-B6D1-B29601E192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BF599D3-BB28-E74A-9C09-D5B0DC923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8BBCD0B-C696-234C-8B40-BDF0AB4579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039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Lora" pitchFamily="2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500"/>
        </a:spcAft>
        <a:buFont typeface="Arial" panose="020B0604020202020204" pitchFamily="34" charset="0"/>
        <a:buNone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E12E1DFC-8F4A-6941-A280-A0C6B7D61A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786" y="1595595"/>
            <a:ext cx="4466105" cy="1122054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9D5FC421-D452-403F-A269-BF3744BA5E3B}"/>
              </a:ext>
            </a:extLst>
          </p:cNvPr>
          <p:cNvSpPr txBox="1"/>
          <p:nvPr/>
        </p:nvSpPr>
        <p:spPr>
          <a:xfrm>
            <a:off x="669601" y="4187158"/>
            <a:ext cx="10882577" cy="17543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Class: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MSc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Subject : </a:t>
            </a:r>
            <a:r>
              <a:rPr lang="en-US" dirty="0" smtClean="0">
                <a:latin typeface="Roboto Light"/>
              </a:rPr>
              <a:t>Application of IT- Basics and Advance Excel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 panose="02000000000000000000" pitchFamily="2" charset="0"/>
                <a:cs typeface="Microsoft Sans Serif" panose="020B0604020202020204" pitchFamily="34" charset="0"/>
              </a:rPr>
              <a:t> 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Unit 1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 Chapter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8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 Name</a:t>
            </a: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Presenting Data and Charts</a:t>
            </a: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4977403-38A5-422B-B924-39FCC8296375}"/>
              </a:ext>
            </a:extLst>
          </p:cNvPr>
          <p:cNvSpPr txBox="1"/>
          <p:nvPr/>
        </p:nvSpPr>
        <p:spPr>
          <a:xfrm>
            <a:off x="669601" y="3599717"/>
            <a:ext cx="10882577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Mr.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Prakhar</a:t>
            </a:r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Mody</a:t>
            </a:r>
            <a:endParaRPr lang="en-GB" sz="2000" b="1" u="sng" dirty="0">
              <a:latin typeface="Roboto Light" panose="02000000000000000000" pitchFamily="2" charset="0"/>
              <a:ea typeface="Roboto Light" panose="02000000000000000000" pitchFamily="2" charset="0"/>
              <a:cs typeface="Segoe UI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43DDDECA-A8FB-4C54-B840-3AD65E2A4C2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894467-E227-B849-BB10-8705222BB90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57628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3731609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Column Chart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A234793-E6BA-42CE-82CF-72F1EAB9C3EC}"/>
              </a:ext>
            </a:extLst>
          </p:cNvPr>
          <p:cNvSpPr/>
          <p:nvPr/>
        </p:nvSpPr>
        <p:spPr>
          <a:xfrm>
            <a:off x="177544" y="1743536"/>
            <a:ext cx="11412946" cy="444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ct val="101800"/>
              </a:lnSpc>
              <a:spcBef>
                <a:spcPts val="80"/>
              </a:spcBef>
            </a:pPr>
            <a:r>
              <a:rPr lang="en-IN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Design Tab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– It allows to change chart style, layout, type etc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6031544-AD3F-4C62-AA30-E70C1F9B5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75" y="3043931"/>
            <a:ext cx="11937437" cy="158467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6C197FF9-EE5D-4D4F-A6BB-36AF7CA07367}"/>
              </a:ext>
            </a:extLst>
          </p:cNvPr>
          <p:cNvSpPr/>
          <p:nvPr/>
        </p:nvSpPr>
        <p:spPr>
          <a:xfrm>
            <a:off x="5856262" y="3043931"/>
            <a:ext cx="618280" cy="3850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118452671"/>
      </p:ext>
    </p:extLst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290570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Line Chart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A234793-E6BA-42CE-82CF-72F1EAB9C3EC}"/>
              </a:ext>
            </a:extLst>
          </p:cNvPr>
          <p:cNvSpPr/>
          <p:nvPr/>
        </p:nvSpPr>
        <p:spPr>
          <a:xfrm>
            <a:off x="149788" y="1603728"/>
            <a:ext cx="11643135" cy="826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3365">
              <a:lnSpc>
                <a:spcPct val="100000"/>
              </a:lnSpc>
              <a:spcBef>
                <a:spcPts val="85"/>
              </a:spcBef>
              <a:tabLst>
                <a:tab pos="481965" algn="l"/>
                <a:tab pos="482600" algn="l"/>
              </a:tabLst>
            </a:pP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Line chart Shows trends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data 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at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equal</a:t>
            </a:r>
            <a:r>
              <a:rPr lang="en-IN" sz="24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intervals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800"/>
              </a:lnSpc>
              <a:spcBef>
                <a:spcPts val="80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xmlns="" id="{4F9F7500-3F8C-45FF-ADA1-305434EA67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2869263"/>
              </p:ext>
            </p:extLst>
          </p:nvPr>
        </p:nvGraphicFramePr>
        <p:xfrm>
          <a:off x="1755057" y="2050657"/>
          <a:ext cx="8606247" cy="4753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569771847"/>
      </p:ext>
    </p:extLst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290570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Pie Chart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A234793-E6BA-42CE-82CF-72F1EAB9C3EC}"/>
              </a:ext>
            </a:extLst>
          </p:cNvPr>
          <p:cNvSpPr/>
          <p:nvPr/>
        </p:nvSpPr>
        <p:spPr>
          <a:xfrm>
            <a:off x="31801" y="1594967"/>
            <a:ext cx="12042212" cy="1210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000" marR="375285">
              <a:lnSpc>
                <a:spcPct val="102499"/>
              </a:lnSpc>
              <a:spcBef>
                <a:spcPts val="50"/>
              </a:spcBef>
              <a:tabLst>
                <a:tab pos="481965" algn="l"/>
                <a:tab pos="482600" algn="l"/>
              </a:tabLst>
            </a:pPr>
            <a:r>
              <a:rPr lang="en-IN" sz="240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Pie Chart -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Shows proportional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size of items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that make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up a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data series;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only 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shows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1 data 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series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800"/>
              </a:lnSpc>
              <a:spcBef>
                <a:spcPts val="80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xmlns="" id="{4F9F7500-3F8C-45FF-ADA1-305434EA67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92883154"/>
              </p:ext>
            </p:extLst>
          </p:nvPr>
        </p:nvGraphicFramePr>
        <p:xfrm>
          <a:off x="1961751" y="1972827"/>
          <a:ext cx="8138191" cy="4885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27065742"/>
      </p:ext>
    </p:extLst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290570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Bar Chart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A234793-E6BA-42CE-82CF-72F1EAB9C3EC}"/>
              </a:ext>
            </a:extLst>
          </p:cNvPr>
          <p:cNvSpPr/>
          <p:nvPr/>
        </p:nvSpPr>
        <p:spPr>
          <a:xfrm>
            <a:off x="149788" y="1603728"/>
            <a:ext cx="11643135" cy="826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000">
              <a:lnSpc>
                <a:spcPct val="100000"/>
              </a:lnSpc>
              <a:spcBef>
                <a:spcPts val="85"/>
              </a:spcBef>
              <a:tabLst>
                <a:tab pos="481965" algn="l"/>
                <a:tab pos="482600" algn="l"/>
              </a:tabLst>
            </a:pPr>
            <a:r>
              <a:rPr lang="en-IN" sz="240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Bar Chart </a:t>
            </a:r>
            <a:r>
              <a:rPr lang="en-IN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Illustrates comparisons among individual</a:t>
            </a:r>
            <a:r>
              <a:rPr lang="en-IN" sz="24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items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800"/>
              </a:lnSpc>
              <a:spcBef>
                <a:spcPts val="80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xmlns="" id="{4F9F7500-3F8C-45FF-ADA1-305434EA67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98600810"/>
              </p:ext>
            </p:extLst>
          </p:nvPr>
        </p:nvGraphicFramePr>
        <p:xfrm>
          <a:off x="1760824" y="2150274"/>
          <a:ext cx="8126362" cy="45425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56119734"/>
      </p:ext>
    </p:extLst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357085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Scatter Chart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A234793-E6BA-42CE-82CF-72F1EAB9C3EC}"/>
              </a:ext>
            </a:extLst>
          </p:cNvPr>
          <p:cNvSpPr/>
          <p:nvPr/>
        </p:nvSpPr>
        <p:spPr>
          <a:xfrm>
            <a:off x="149788" y="1603728"/>
            <a:ext cx="11643135" cy="1210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3365" marR="213360">
              <a:lnSpc>
                <a:spcPct val="101699"/>
              </a:lnSpc>
              <a:spcBef>
                <a:spcPts val="75"/>
              </a:spcBef>
              <a:tabLst>
                <a:tab pos="481965" algn="l"/>
                <a:tab pos="482600" algn="l"/>
              </a:tabLst>
            </a:pPr>
            <a:r>
              <a:rPr lang="en-IN" sz="240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XY (scatter) </a:t>
            </a:r>
            <a:r>
              <a:rPr lang="en-IN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Shows relationships among numeric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values 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several data series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or plots 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two groups of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numbers 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as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one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series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XY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coordinates.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800"/>
              </a:lnSpc>
              <a:spcBef>
                <a:spcPts val="80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xmlns="" id="{4F9F7500-3F8C-45FF-ADA1-305434EA67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15630099"/>
              </p:ext>
            </p:extLst>
          </p:nvPr>
        </p:nvGraphicFramePr>
        <p:xfrm>
          <a:off x="2229925" y="2418574"/>
          <a:ext cx="7194294" cy="4469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671810087"/>
      </p:ext>
    </p:extLst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3184446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Stock Chart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A234793-E6BA-42CE-82CF-72F1EAB9C3EC}"/>
              </a:ext>
            </a:extLst>
          </p:cNvPr>
          <p:cNvSpPr/>
          <p:nvPr/>
        </p:nvSpPr>
        <p:spPr>
          <a:xfrm>
            <a:off x="149788" y="1603728"/>
            <a:ext cx="11643135" cy="1210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3365" marR="323850">
              <a:lnSpc>
                <a:spcPct val="101699"/>
              </a:lnSpc>
              <a:spcBef>
                <a:spcPts val="60"/>
              </a:spcBef>
              <a:tabLst>
                <a:tab pos="481965" algn="l"/>
                <a:tab pos="482600" algn="l"/>
              </a:tabLst>
            </a:pPr>
            <a:r>
              <a:rPr lang="en-IN" sz="240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Stock Chart </a:t>
            </a:r>
            <a:r>
              <a:rPr lang="en-IN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Measures volume and has two axes; one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measuring volume, the other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for 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stock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prices</a:t>
            </a:r>
          </a:p>
          <a:p>
            <a:pPr marL="12700" marR="5080">
              <a:lnSpc>
                <a:spcPct val="101800"/>
              </a:lnSpc>
              <a:spcBef>
                <a:spcPts val="80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xmlns="" id="{4F9F7500-3F8C-45FF-ADA1-305434EA67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27053086"/>
              </p:ext>
            </p:extLst>
          </p:nvPr>
        </p:nvGraphicFramePr>
        <p:xfrm>
          <a:off x="3492420" y="2208800"/>
          <a:ext cx="6663353" cy="4469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117216968"/>
      </p:ext>
    </p:ext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5" y="681038"/>
            <a:ext cx="317336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Introduction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5120070-6534-4A6E-A0E0-84B70539BBBA}"/>
              </a:ext>
            </a:extLst>
          </p:cNvPr>
          <p:cNvSpPr/>
          <p:nvPr/>
        </p:nvSpPr>
        <p:spPr>
          <a:xfrm>
            <a:off x="303058" y="1880187"/>
            <a:ext cx="11643135" cy="3509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Charts are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used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make it easier to understand large quantities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data and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relationship between  different series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data by displaying series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numeric data in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graphical format. 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400" i="1" spc="-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When you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create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 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chart in Excel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will first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enter the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data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on a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worksheet and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then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create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chart. 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endParaRPr lang="en-IN" sz="2400" i="1" spc="-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Excel automatically  links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data to the chart 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so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that if data is altered, added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deleted,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chart will update</a:t>
            </a:r>
            <a:r>
              <a:rPr lang="en-IN" sz="2400" i="1" spc="1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accordingly.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5182836"/>
      </p:ext>
    </p:extLst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5" y="681038"/>
            <a:ext cx="317336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Chart Terms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5120070-6534-4A6E-A0E0-84B70539BBBA}"/>
              </a:ext>
            </a:extLst>
          </p:cNvPr>
          <p:cNvSpPr/>
          <p:nvPr/>
        </p:nvSpPr>
        <p:spPr>
          <a:xfrm>
            <a:off x="244936" y="1570471"/>
            <a:ext cx="11702128" cy="834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Select the data that you wish to create the chart from</a:t>
            </a:r>
          </a:p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Click on the ‘Insert’ tab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D53832C-F4AA-4473-A71F-A040B437C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951" y="2359743"/>
            <a:ext cx="9761410" cy="437889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075BF2FC-EDDB-4869-83AA-E5C9152E7F2B}"/>
              </a:ext>
            </a:extLst>
          </p:cNvPr>
          <p:cNvSpPr/>
          <p:nvPr/>
        </p:nvSpPr>
        <p:spPr>
          <a:xfrm>
            <a:off x="2212258" y="2709510"/>
            <a:ext cx="648929" cy="2896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963088DF-EEB0-4AFF-96B9-997441BE8043}"/>
              </a:ext>
            </a:extLst>
          </p:cNvPr>
          <p:cNvSpPr/>
          <p:nvPr/>
        </p:nvSpPr>
        <p:spPr>
          <a:xfrm>
            <a:off x="7039897" y="2999200"/>
            <a:ext cx="3372464" cy="11303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425892713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5" y="681038"/>
            <a:ext cx="317336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Introduction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5120070-6534-4A6E-A0E0-84B70539BBBA}"/>
              </a:ext>
            </a:extLst>
          </p:cNvPr>
          <p:cNvSpPr/>
          <p:nvPr/>
        </p:nvSpPr>
        <p:spPr>
          <a:xfrm>
            <a:off x="274432" y="1603728"/>
            <a:ext cx="11643135" cy="444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5080" indent="-342900">
              <a:lnSpc>
                <a:spcPct val="101800"/>
              </a:lnSpc>
              <a:spcBef>
                <a:spcPts val="80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This is how chart look like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9CF50B6-34CA-4686-B19F-53D9ECB5E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06954"/>
            <a:ext cx="12202447" cy="358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24686788"/>
      </p:ext>
    </p:ext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3731609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Type of charts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0BB8F4E8-F36E-4D5E-852B-EA073BA1D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581" y="1384217"/>
            <a:ext cx="8698783" cy="547378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FABC9AC-D795-4EEC-A83F-A3ACDFE31189}"/>
              </a:ext>
            </a:extLst>
          </p:cNvPr>
          <p:cNvSpPr/>
          <p:nvPr/>
        </p:nvSpPr>
        <p:spPr>
          <a:xfrm>
            <a:off x="5220929" y="2639961"/>
            <a:ext cx="1135626" cy="33183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4182354600"/>
      </p:ext>
    </p:extLst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3731609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Type of charts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A234793-E6BA-42CE-82CF-72F1EAB9C3EC}"/>
              </a:ext>
            </a:extLst>
          </p:cNvPr>
          <p:cNvSpPr/>
          <p:nvPr/>
        </p:nvSpPr>
        <p:spPr>
          <a:xfrm>
            <a:off x="14748" y="1521720"/>
            <a:ext cx="12192000" cy="5467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1965" marR="275590" indent="-228600">
              <a:lnSpc>
                <a:spcPct val="102499"/>
              </a:lnSpc>
              <a:spcBef>
                <a:spcPts val="45"/>
              </a:spcBef>
              <a:buFont typeface="Symbol"/>
              <a:buChar char=""/>
              <a:tabLst>
                <a:tab pos="481965" algn="l"/>
                <a:tab pos="482600" algn="l"/>
              </a:tabLst>
            </a:pPr>
            <a:r>
              <a:rPr lang="en-IN" sz="2250" b="1" i="1" dirty="0">
                <a:latin typeface="Segoe UI" panose="020B0502040204020203" pitchFamily="34" charset="0"/>
                <a:cs typeface="Segoe UI" panose="020B0502040204020203" pitchFamily="34" charset="0"/>
              </a:rPr>
              <a:t>Column -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Shows data changes over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period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time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or illustrates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comparisons among 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items</a:t>
            </a:r>
          </a:p>
          <a:p>
            <a:pPr marL="481965" marR="275590" indent="-228600">
              <a:lnSpc>
                <a:spcPct val="102499"/>
              </a:lnSpc>
              <a:spcBef>
                <a:spcPts val="45"/>
              </a:spcBef>
              <a:buFont typeface="Symbol"/>
              <a:buChar char=""/>
              <a:tabLst>
                <a:tab pos="481965" algn="l"/>
                <a:tab pos="482600" algn="l"/>
              </a:tabLst>
            </a:pPr>
            <a:endParaRPr lang="en-IN" sz="225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82600" indent="-229235">
              <a:lnSpc>
                <a:spcPct val="100000"/>
              </a:lnSpc>
              <a:spcBef>
                <a:spcPts val="85"/>
              </a:spcBef>
              <a:buFont typeface="Symbol"/>
              <a:buChar char=""/>
              <a:tabLst>
                <a:tab pos="481965" algn="l"/>
                <a:tab pos="482600" algn="l"/>
              </a:tabLst>
            </a:pPr>
            <a:r>
              <a:rPr lang="en-IN" sz="2250" b="1" i="1" dirty="0">
                <a:latin typeface="Segoe UI" panose="020B0502040204020203" pitchFamily="34" charset="0"/>
                <a:cs typeface="Segoe UI" panose="020B0502040204020203" pitchFamily="34" charset="0"/>
              </a:rPr>
              <a:t>Line -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Shows trends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data </a:t>
            </a:r>
            <a:r>
              <a:rPr lang="en-IN" sz="225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at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equal</a:t>
            </a:r>
            <a:r>
              <a:rPr lang="en-IN" sz="225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intervals</a:t>
            </a:r>
          </a:p>
          <a:p>
            <a:pPr marL="482600" indent="-229235">
              <a:lnSpc>
                <a:spcPct val="100000"/>
              </a:lnSpc>
              <a:spcBef>
                <a:spcPts val="85"/>
              </a:spcBef>
              <a:buFont typeface="Symbol"/>
              <a:buChar char=""/>
              <a:tabLst>
                <a:tab pos="481965" algn="l"/>
                <a:tab pos="482600" algn="l"/>
              </a:tabLst>
            </a:pPr>
            <a:endParaRPr lang="en-IN" sz="225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82600" marR="375285" indent="-228600">
              <a:lnSpc>
                <a:spcPct val="102499"/>
              </a:lnSpc>
              <a:spcBef>
                <a:spcPts val="50"/>
              </a:spcBef>
              <a:buFont typeface="Symbol"/>
              <a:buChar char=""/>
              <a:tabLst>
                <a:tab pos="481965" algn="l"/>
                <a:tab pos="482600" algn="l"/>
              </a:tabLst>
            </a:pPr>
            <a:r>
              <a:rPr lang="en-IN" sz="225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Pie </a:t>
            </a:r>
            <a:r>
              <a:rPr lang="en-IN" sz="2250" b="1" i="1" dirty="0">
                <a:latin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Shows proportional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size of items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that make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up a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data series;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only </a:t>
            </a:r>
            <a:r>
              <a:rPr lang="en-IN" sz="225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shows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1 data 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series</a:t>
            </a:r>
          </a:p>
          <a:p>
            <a:pPr marL="482600" marR="375285" indent="-228600">
              <a:lnSpc>
                <a:spcPct val="102499"/>
              </a:lnSpc>
              <a:spcBef>
                <a:spcPts val="50"/>
              </a:spcBef>
              <a:buFont typeface="Symbol"/>
              <a:buChar char=""/>
              <a:tabLst>
                <a:tab pos="481965" algn="l"/>
                <a:tab pos="482600" algn="l"/>
              </a:tabLst>
            </a:pPr>
            <a:endParaRPr lang="en-IN" sz="225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82600" indent="-228600">
              <a:lnSpc>
                <a:spcPct val="100000"/>
              </a:lnSpc>
              <a:spcBef>
                <a:spcPts val="85"/>
              </a:spcBef>
              <a:buFont typeface="Symbol"/>
              <a:buChar char=""/>
              <a:tabLst>
                <a:tab pos="481965" algn="l"/>
                <a:tab pos="482600" algn="l"/>
              </a:tabLst>
            </a:pPr>
            <a:r>
              <a:rPr lang="en-IN" sz="225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Bar </a:t>
            </a:r>
            <a:r>
              <a:rPr lang="en-IN" sz="2250" b="1" i="1" dirty="0">
                <a:latin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Illustrates comparisons among individual</a:t>
            </a:r>
            <a:r>
              <a:rPr lang="en-IN" sz="225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items</a:t>
            </a:r>
          </a:p>
          <a:p>
            <a:pPr marL="482600" indent="-228600">
              <a:lnSpc>
                <a:spcPct val="100000"/>
              </a:lnSpc>
              <a:spcBef>
                <a:spcPts val="85"/>
              </a:spcBef>
              <a:buFont typeface="Symbol"/>
              <a:buChar char=""/>
              <a:tabLst>
                <a:tab pos="481965" algn="l"/>
                <a:tab pos="482600" algn="l"/>
              </a:tabLst>
            </a:pPr>
            <a:endParaRPr lang="en-IN" sz="225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81965" marR="213360" indent="-228600">
              <a:lnSpc>
                <a:spcPct val="101699"/>
              </a:lnSpc>
              <a:spcBef>
                <a:spcPts val="75"/>
              </a:spcBef>
              <a:buFont typeface="Symbol"/>
              <a:buChar char=""/>
              <a:tabLst>
                <a:tab pos="481965" algn="l"/>
                <a:tab pos="482600" algn="l"/>
              </a:tabLst>
            </a:pPr>
            <a:r>
              <a:rPr lang="en-IN" sz="225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XY (scatter) </a:t>
            </a:r>
            <a:r>
              <a:rPr lang="en-IN" sz="2250" b="1" i="1" dirty="0">
                <a:latin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Shows relationships among numeric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values </a:t>
            </a:r>
            <a:r>
              <a:rPr lang="en-IN" sz="225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several data series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or plots 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two groups of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numbers </a:t>
            </a:r>
            <a:r>
              <a:rPr lang="en-IN" sz="225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as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one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series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of XY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coordinates.</a:t>
            </a:r>
          </a:p>
          <a:p>
            <a:pPr marL="481965" marR="213360" indent="-228600">
              <a:lnSpc>
                <a:spcPct val="101699"/>
              </a:lnSpc>
              <a:spcBef>
                <a:spcPts val="75"/>
              </a:spcBef>
              <a:buFont typeface="Symbol"/>
              <a:buChar char=""/>
              <a:tabLst>
                <a:tab pos="481965" algn="l"/>
                <a:tab pos="482600" algn="l"/>
              </a:tabLst>
            </a:pPr>
            <a:endParaRPr lang="en-IN" sz="225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81965" marR="323850" indent="-228600">
              <a:lnSpc>
                <a:spcPct val="101699"/>
              </a:lnSpc>
              <a:spcBef>
                <a:spcPts val="60"/>
              </a:spcBef>
              <a:buFont typeface="Symbol"/>
              <a:buChar char=""/>
              <a:tabLst>
                <a:tab pos="481965" algn="l"/>
                <a:tab pos="482600" algn="l"/>
              </a:tabLst>
            </a:pPr>
            <a:r>
              <a:rPr lang="en-IN" sz="2250" b="1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Stock </a:t>
            </a:r>
            <a:r>
              <a:rPr lang="en-IN" sz="2250" b="1" i="1" dirty="0">
                <a:latin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Measures volume and has two axes; one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measuring volume, the other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for  </a:t>
            </a:r>
            <a:r>
              <a:rPr lang="en-IN" sz="225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stock</a:t>
            </a:r>
            <a:r>
              <a:rPr lang="en-IN" sz="225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50" i="1" dirty="0">
                <a:latin typeface="Segoe UI" panose="020B0502040204020203" pitchFamily="34" charset="0"/>
                <a:cs typeface="Segoe UI" panose="020B0502040204020203" pitchFamily="34" charset="0"/>
              </a:rPr>
              <a:t>prices</a:t>
            </a:r>
          </a:p>
          <a:p>
            <a:pPr marL="12700" marR="5080">
              <a:lnSpc>
                <a:spcPct val="101800"/>
              </a:lnSpc>
              <a:spcBef>
                <a:spcPts val="80"/>
              </a:spcBef>
            </a:pPr>
            <a:endParaRPr lang="en-IN" sz="225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6595537"/>
      </p:ext>
    </p:extLst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3731609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Column Chart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A234793-E6BA-42CE-82CF-72F1EAB9C3EC}"/>
              </a:ext>
            </a:extLst>
          </p:cNvPr>
          <p:cNvSpPr/>
          <p:nvPr/>
        </p:nvSpPr>
        <p:spPr>
          <a:xfrm>
            <a:off x="61298" y="1463117"/>
            <a:ext cx="11643135" cy="1210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3365" marR="275590">
              <a:lnSpc>
                <a:spcPct val="102499"/>
              </a:lnSpc>
              <a:spcBef>
                <a:spcPts val="45"/>
              </a:spcBef>
              <a:tabLst>
                <a:tab pos="481965" algn="l"/>
                <a:tab pos="482600" algn="l"/>
              </a:tabLst>
            </a:pP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Column chart shows data changes over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period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time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or illustrates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comparisons among 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items</a:t>
            </a:r>
          </a:p>
          <a:p>
            <a:pPr marL="12700" marR="5080">
              <a:lnSpc>
                <a:spcPct val="101800"/>
              </a:lnSpc>
              <a:spcBef>
                <a:spcPts val="80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90CA373-B109-4868-BB92-A48A6F5C0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" y="2822998"/>
            <a:ext cx="10619053" cy="174446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65CD77D7-6B19-48CE-AE8A-91A3698310FC}"/>
              </a:ext>
            </a:extLst>
          </p:cNvPr>
          <p:cNvSpPr/>
          <p:nvPr/>
        </p:nvSpPr>
        <p:spPr>
          <a:xfrm>
            <a:off x="2125982" y="2822998"/>
            <a:ext cx="740122" cy="4323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DEFD080-43FE-45B3-AC60-2142291B2DFA}"/>
              </a:ext>
            </a:extLst>
          </p:cNvPr>
          <p:cNvSpPr/>
          <p:nvPr/>
        </p:nvSpPr>
        <p:spPr>
          <a:xfrm>
            <a:off x="10741743" y="4243763"/>
            <a:ext cx="322936" cy="2774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73414AE0-53CB-4B74-A72E-1CEDC276FD8F}"/>
              </a:ext>
            </a:extLst>
          </p:cNvPr>
          <p:cNvCxnSpPr/>
          <p:nvPr/>
        </p:nvCxnSpPr>
        <p:spPr>
          <a:xfrm flipH="1" flipV="1">
            <a:off x="10889227" y="4732656"/>
            <a:ext cx="436877" cy="10913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54044089"/>
      </p:ext>
    </p:extLst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3731609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Column Chart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A234793-E6BA-42CE-82CF-72F1EAB9C3EC}"/>
              </a:ext>
            </a:extLst>
          </p:cNvPr>
          <p:cNvSpPr/>
          <p:nvPr/>
        </p:nvSpPr>
        <p:spPr>
          <a:xfrm>
            <a:off x="149789" y="1603728"/>
            <a:ext cx="4820418" cy="1977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ct val="101800"/>
              </a:lnSpc>
              <a:spcBef>
                <a:spcPts val="80"/>
              </a:spcBef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This are various option available in column chart</a:t>
            </a:r>
          </a:p>
          <a:p>
            <a:pPr marL="12700" marR="5080">
              <a:lnSpc>
                <a:spcPct val="101800"/>
              </a:lnSpc>
              <a:spcBef>
                <a:spcPts val="80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>
              <a:lnSpc>
                <a:spcPct val="101800"/>
              </a:lnSpc>
              <a:spcBef>
                <a:spcPts val="80"/>
              </a:spcBef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For every type of chart different options are available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E2181AE-3B11-4B37-BE7E-5CB9C312B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7691" y="592045"/>
            <a:ext cx="7046042" cy="614321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053BBB72-82B7-4F60-8BF5-C4AA81CFAAF2}"/>
              </a:ext>
            </a:extLst>
          </p:cNvPr>
          <p:cNvSpPr/>
          <p:nvPr/>
        </p:nvSpPr>
        <p:spPr>
          <a:xfrm>
            <a:off x="6740013" y="1219855"/>
            <a:ext cx="5052910" cy="6784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641F2411-51B5-48BF-AD83-C01B18BC7C19}"/>
              </a:ext>
            </a:extLst>
          </p:cNvPr>
          <p:cNvCxnSpPr>
            <a:cxnSpLocks/>
          </p:cNvCxnSpPr>
          <p:nvPr/>
        </p:nvCxnSpPr>
        <p:spPr>
          <a:xfrm flipV="1">
            <a:off x="4859595" y="1359488"/>
            <a:ext cx="1880418" cy="5388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29396709"/>
      </p:ext>
    </p:ext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7974" y="681038"/>
            <a:ext cx="3731609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Column Chart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A234793-E6BA-42CE-82CF-72F1EAB9C3EC}"/>
              </a:ext>
            </a:extLst>
          </p:cNvPr>
          <p:cNvSpPr/>
          <p:nvPr/>
        </p:nvSpPr>
        <p:spPr>
          <a:xfrm>
            <a:off x="149789" y="1603728"/>
            <a:ext cx="11412946" cy="444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ct val="101800"/>
              </a:lnSpc>
              <a:spcBef>
                <a:spcPts val="80"/>
              </a:spcBef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This is how column chart looks like for the given data 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xmlns="" id="{4F9F7500-3F8C-45FF-ADA1-305434EA67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83842443"/>
              </p:ext>
            </p:extLst>
          </p:nvPr>
        </p:nvGraphicFramePr>
        <p:xfrm>
          <a:off x="1705896" y="2063085"/>
          <a:ext cx="8300731" cy="4603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090616786"/>
      </p:ext>
    </p:extLst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IAQS PPT- Zil_ Fin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IAQS PPT- Zil_ Final</Template>
  <TotalTime>2143</TotalTime>
  <Words>438</Words>
  <Application>Microsoft Office PowerPoint</Application>
  <PresentationFormat>Custom</PresentationFormat>
  <Paragraphs>79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IAQS PPT- Zil_ Final</vt:lpstr>
      <vt:lpstr>Slide 1</vt:lpstr>
      <vt:lpstr>Introduction</vt:lpstr>
      <vt:lpstr>Chart Terms</vt:lpstr>
      <vt:lpstr>Introduction</vt:lpstr>
      <vt:lpstr>Type of charts</vt:lpstr>
      <vt:lpstr>Type of charts</vt:lpstr>
      <vt:lpstr>Column Chart</vt:lpstr>
      <vt:lpstr>Column Chart</vt:lpstr>
      <vt:lpstr>Column Chart</vt:lpstr>
      <vt:lpstr>Column Chart</vt:lpstr>
      <vt:lpstr>Line Chart</vt:lpstr>
      <vt:lpstr>Pie Chart</vt:lpstr>
      <vt:lpstr>Bar Chart</vt:lpstr>
      <vt:lpstr>Scatter Chart</vt:lpstr>
      <vt:lpstr>Stock Chart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lokesh</dc:creator>
  <cp:lastModifiedBy>Admin</cp:lastModifiedBy>
  <cp:revision>139</cp:revision>
  <dcterms:created xsi:type="dcterms:W3CDTF">2019-12-10T16:16:08Z</dcterms:created>
  <dcterms:modified xsi:type="dcterms:W3CDTF">2022-08-23T10:30:51Z</dcterms:modified>
</cp:coreProperties>
</file>